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119" d="100"/>
          <a:sy n="119" d="100"/>
        </p:scale>
        <p:origin x="120"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097F61A-B143-4F36-B26B-C137F2F5C0C2}" type="datetimeFigureOut">
              <a:rPr lang="en-GB" smtClean="0"/>
              <a:t>14/12/2018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36A77A-9D44-43F2-856B-B4247FC2B418}" type="slidenum">
              <a:rPr lang="en-GB" smtClean="0"/>
              <a:t>‹#›</a:t>
            </a:fld>
            <a:endParaRPr lang="en-GB"/>
          </a:p>
        </p:txBody>
      </p:sp>
    </p:spTree>
    <p:extLst>
      <p:ext uri="{BB962C8B-B14F-4D97-AF65-F5344CB8AC3E}">
        <p14:creationId xmlns:p14="http://schemas.microsoft.com/office/powerpoint/2010/main" val="220917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97F61A-B143-4F36-B26B-C137F2F5C0C2}" type="datetimeFigureOut">
              <a:rPr lang="en-GB" smtClean="0"/>
              <a:t>14/12/2018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36A77A-9D44-43F2-856B-B4247FC2B418}" type="slidenum">
              <a:rPr lang="en-GB" smtClean="0"/>
              <a:t>‹#›</a:t>
            </a:fld>
            <a:endParaRPr lang="en-GB"/>
          </a:p>
        </p:txBody>
      </p:sp>
    </p:spTree>
    <p:extLst>
      <p:ext uri="{BB962C8B-B14F-4D97-AF65-F5344CB8AC3E}">
        <p14:creationId xmlns:p14="http://schemas.microsoft.com/office/powerpoint/2010/main" val="2444688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97F61A-B143-4F36-B26B-C137F2F5C0C2}" type="datetimeFigureOut">
              <a:rPr lang="en-GB" smtClean="0"/>
              <a:t>14/12/2018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36A77A-9D44-43F2-856B-B4247FC2B418}" type="slidenum">
              <a:rPr lang="en-GB" smtClean="0"/>
              <a:t>‹#›</a:t>
            </a:fld>
            <a:endParaRPr lang="en-GB"/>
          </a:p>
        </p:txBody>
      </p:sp>
    </p:spTree>
    <p:extLst>
      <p:ext uri="{BB962C8B-B14F-4D97-AF65-F5344CB8AC3E}">
        <p14:creationId xmlns:p14="http://schemas.microsoft.com/office/powerpoint/2010/main" val="1449636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97F61A-B143-4F36-B26B-C137F2F5C0C2}" type="datetimeFigureOut">
              <a:rPr lang="en-GB" smtClean="0"/>
              <a:t>14/12/2018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36A77A-9D44-43F2-856B-B4247FC2B418}" type="slidenum">
              <a:rPr lang="en-GB" smtClean="0"/>
              <a:t>‹#›</a:t>
            </a:fld>
            <a:endParaRPr lang="en-GB"/>
          </a:p>
        </p:txBody>
      </p:sp>
    </p:spTree>
    <p:extLst>
      <p:ext uri="{BB962C8B-B14F-4D97-AF65-F5344CB8AC3E}">
        <p14:creationId xmlns:p14="http://schemas.microsoft.com/office/powerpoint/2010/main" val="108482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097F61A-B143-4F36-B26B-C137F2F5C0C2}" type="datetimeFigureOut">
              <a:rPr lang="en-GB" smtClean="0"/>
              <a:t>14/12/2018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36A77A-9D44-43F2-856B-B4247FC2B418}" type="slidenum">
              <a:rPr lang="en-GB" smtClean="0"/>
              <a:t>‹#›</a:t>
            </a:fld>
            <a:endParaRPr lang="en-GB"/>
          </a:p>
        </p:txBody>
      </p:sp>
    </p:spTree>
    <p:extLst>
      <p:ext uri="{BB962C8B-B14F-4D97-AF65-F5344CB8AC3E}">
        <p14:creationId xmlns:p14="http://schemas.microsoft.com/office/powerpoint/2010/main" val="2340231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097F61A-B143-4F36-B26B-C137F2F5C0C2}" type="datetimeFigureOut">
              <a:rPr lang="en-GB" smtClean="0"/>
              <a:t>14/12/2018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36A77A-9D44-43F2-856B-B4247FC2B418}" type="slidenum">
              <a:rPr lang="en-GB" smtClean="0"/>
              <a:t>‹#›</a:t>
            </a:fld>
            <a:endParaRPr lang="en-GB"/>
          </a:p>
        </p:txBody>
      </p:sp>
    </p:spTree>
    <p:extLst>
      <p:ext uri="{BB962C8B-B14F-4D97-AF65-F5344CB8AC3E}">
        <p14:creationId xmlns:p14="http://schemas.microsoft.com/office/powerpoint/2010/main" val="240704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097F61A-B143-4F36-B26B-C137F2F5C0C2}" type="datetimeFigureOut">
              <a:rPr lang="en-GB" smtClean="0"/>
              <a:t>14/12/2018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36A77A-9D44-43F2-856B-B4247FC2B418}" type="slidenum">
              <a:rPr lang="en-GB" smtClean="0"/>
              <a:t>‹#›</a:t>
            </a:fld>
            <a:endParaRPr lang="en-GB"/>
          </a:p>
        </p:txBody>
      </p:sp>
    </p:spTree>
    <p:extLst>
      <p:ext uri="{BB962C8B-B14F-4D97-AF65-F5344CB8AC3E}">
        <p14:creationId xmlns:p14="http://schemas.microsoft.com/office/powerpoint/2010/main" val="4121535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097F61A-B143-4F36-B26B-C137F2F5C0C2}" type="datetimeFigureOut">
              <a:rPr lang="en-GB" smtClean="0"/>
              <a:t>14/12/2018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36A77A-9D44-43F2-856B-B4247FC2B418}" type="slidenum">
              <a:rPr lang="en-GB" smtClean="0"/>
              <a:t>‹#›</a:t>
            </a:fld>
            <a:endParaRPr lang="en-GB"/>
          </a:p>
        </p:txBody>
      </p:sp>
    </p:spTree>
    <p:extLst>
      <p:ext uri="{BB962C8B-B14F-4D97-AF65-F5344CB8AC3E}">
        <p14:creationId xmlns:p14="http://schemas.microsoft.com/office/powerpoint/2010/main" val="2190574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97F61A-B143-4F36-B26B-C137F2F5C0C2}" type="datetimeFigureOut">
              <a:rPr lang="en-GB" smtClean="0"/>
              <a:t>14/12/2018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36A77A-9D44-43F2-856B-B4247FC2B418}" type="slidenum">
              <a:rPr lang="en-GB" smtClean="0"/>
              <a:t>‹#›</a:t>
            </a:fld>
            <a:endParaRPr lang="en-GB"/>
          </a:p>
        </p:txBody>
      </p:sp>
    </p:spTree>
    <p:extLst>
      <p:ext uri="{BB962C8B-B14F-4D97-AF65-F5344CB8AC3E}">
        <p14:creationId xmlns:p14="http://schemas.microsoft.com/office/powerpoint/2010/main" val="2187458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097F61A-B143-4F36-B26B-C137F2F5C0C2}" type="datetimeFigureOut">
              <a:rPr lang="en-GB" smtClean="0"/>
              <a:t>14/12/2018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36A77A-9D44-43F2-856B-B4247FC2B418}" type="slidenum">
              <a:rPr lang="en-GB" smtClean="0"/>
              <a:t>‹#›</a:t>
            </a:fld>
            <a:endParaRPr lang="en-GB"/>
          </a:p>
        </p:txBody>
      </p:sp>
    </p:spTree>
    <p:extLst>
      <p:ext uri="{BB962C8B-B14F-4D97-AF65-F5344CB8AC3E}">
        <p14:creationId xmlns:p14="http://schemas.microsoft.com/office/powerpoint/2010/main" val="2549462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097F61A-B143-4F36-B26B-C137F2F5C0C2}" type="datetimeFigureOut">
              <a:rPr lang="en-GB" smtClean="0"/>
              <a:t>14/12/2018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36A77A-9D44-43F2-856B-B4247FC2B418}" type="slidenum">
              <a:rPr lang="en-GB" smtClean="0"/>
              <a:t>‹#›</a:t>
            </a:fld>
            <a:endParaRPr lang="en-GB"/>
          </a:p>
        </p:txBody>
      </p:sp>
    </p:spTree>
    <p:extLst>
      <p:ext uri="{BB962C8B-B14F-4D97-AF65-F5344CB8AC3E}">
        <p14:creationId xmlns:p14="http://schemas.microsoft.com/office/powerpoint/2010/main" val="649971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97F61A-B143-4F36-B26B-C137F2F5C0C2}" type="datetimeFigureOut">
              <a:rPr lang="en-GB" smtClean="0"/>
              <a:t>14/12/2018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36A77A-9D44-43F2-856B-B4247FC2B418}" type="slidenum">
              <a:rPr lang="en-GB" smtClean="0"/>
              <a:t>‹#›</a:t>
            </a:fld>
            <a:endParaRPr lang="en-GB"/>
          </a:p>
        </p:txBody>
      </p:sp>
    </p:spTree>
    <p:extLst>
      <p:ext uri="{BB962C8B-B14F-4D97-AF65-F5344CB8AC3E}">
        <p14:creationId xmlns:p14="http://schemas.microsoft.com/office/powerpoint/2010/main" val="2136979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9077" y="555692"/>
            <a:ext cx="9144000" cy="2387600"/>
          </a:xfrm>
        </p:spPr>
        <p:txBody>
          <a:bodyPr/>
          <a:lstStyle/>
          <a:p>
            <a:r>
              <a:rPr lang="en-GB" dirty="0" smtClean="0"/>
              <a:t>Writing a good proposal</a:t>
            </a: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20107" y="379926"/>
            <a:ext cx="2095374" cy="1572128"/>
          </a:xfrm>
          <a:prstGeom prst="rect">
            <a:avLst/>
          </a:prstGeom>
        </p:spPr>
      </p:pic>
      <p:pic>
        <p:nvPicPr>
          <p:cNvPr id="5" name="Picture 4"/>
          <p:cNvPicPr>
            <a:picLocks noChangeAspect="1"/>
          </p:cNvPicPr>
          <p:nvPr/>
        </p:nvPicPr>
        <p:blipFill>
          <a:blip r:embed="rId3"/>
          <a:stretch>
            <a:fillRect/>
          </a:stretch>
        </p:blipFill>
        <p:spPr>
          <a:xfrm>
            <a:off x="3071611" y="3226467"/>
            <a:ext cx="6438162" cy="2761404"/>
          </a:xfrm>
          <a:prstGeom prst="rect">
            <a:avLst/>
          </a:prstGeom>
        </p:spPr>
      </p:pic>
    </p:spTree>
    <p:extLst>
      <p:ext uri="{BB962C8B-B14F-4D97-AF65-F5344CB8AC3E}">
        <p14:creationId xmlns:p14="http://schemas.microsoft.com/office/powerpoint/2010/main" val="1434015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Fail-fast criteria</a:t>
            </a:r>
            <a:endParaRPr lang="en-GB" dirty="0"/>
          </a:p>
        </p:txBody>
      </p:sp>
      <p:sp>
        <p:nvSpPr>
          <p:cNvPr id="3" name="Content Placeholder 2"/>
          <p:cNvSpPr>
            <a:spLocks noGrp="1"/>
          </p:cNvSpPr>
          <p:nvPr>
            <p:ph idx="1"/>
          </p:nvPr>
        </p:nvSpPr>
        <p:spPr/>
        <p:txBody>
          <a:bodyPr/>
          <a:lstStyle/>
          <a:p>
            <a:r>
              <a:rPr lang="en-GB" dirty="0" smtClean="0"/>
              <a:t>Read and check the boxes</a:t>
            </a:r>
          </a:p>
          <a:p>
            <a:pPr>
              <a:buFont typeface="Wingdings" panose="05000000000000000000" pitchFamily="2" charset="2"/>
              <a:buChar char="q"/>
            </a:pPr>
            <a:r>
              <a:rPr lang="en-GB" dirty="0" smtClean="0"/>
              <a:t>These have been created as a quick check guide to ensure a high quality completion of the application form. </a:t>
            </a:r>
          </a:p>
          <a:p>
            <a:pPr>
              <a:buFont typeface="Wingdings" panose="05000000000000000000" pitchFamily="2" charset="2"/>
              <a:buChar char="q"/>
            </a:pPr>
            <a:r>
              <a:rPr lang="en-GB" dirty="0" smtClean="0"/>
              <a:t>This is also chance for the cohort owners to swiftly accept or reject a project proposal. </a:t>
            </a:r>
          </a:p>
          <a:p>
            <a:pPr>
              <a:buFont typeface="Wingdings" panose="05000000000000000000" pitchFamily="2" charset="2"/>
              <a:buChar char="q"/>
            </a:pPr>
            <a:r>
              <a:rPr lang="en-GB" dirty="0" smtClean="0"/>
              <a:t>It is important therefore, to use this opportunity to think about your application at this stage and recheck each section and question whether each section adequately conforms to the criteria. </a:t>
            </a:r>
            <a:endParaRPr lang="en-GB" dirty="0"/>
          </a:p>
        </p:txBody>
      </p:sp>
    </p:spTree>
    <p:extLst>
      <p:ext uri="{BB962C8B-B14F-4D97-AF65-F5344CB8AC3E}">
        <p14:creationId xmlns:p14="http://schemas.microsoft.com/office/powerpoint/2010/main" val="2520608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Applicants</a:t>
            </a:r>
            <a:endParaRPr lang="en-GB" dirty="0"/>
          </a:p>
        </p:txBody>
      </p:sp>
      <p:sp>
        <p:nvSpPr>
          <p:cNvPr id="3" name="Content Placeholder 2"/>
          <p:cNvSpPr>
            <a:spLocks noGrp="1"/>
          </p:cNvSpPr>
          <p:nvPr>
            <p:ph idx="1"/>
          </p:nvPr>
        </p:nvSpPr>
        <p:spPr/>
        <p:txBody>
          <a:bodyPr>
            <a:normAutofit lnSpcReduction="10000"/>
          </a:bodyPr>
          <a:lstStyle/>
          <a:p>
            <a:r>
              <a:rPr lang="en-GB" dirty="0" smtClean="0"/>
              <a:t>Who can assist you with your project?</a:t>
            </a:r>
          </a:p>
          <a:p>
            <a:pPr marL="0" indent="0">
              <a:buNone/>
            </a:pPr>
            <a:endParaRPr lang="en-GB" dirty="0" smtClean="0"/>
          </a:p>
          <a:p>
            <a:pPr>
              <a:buFont typeface="Wingdings" panose="05000000000000000000" pitchFamily="2" charset="2"/>
              <a:buChar char="q"/>
            </a:pPr>
            <a:r>
              <a:rPr lang="en-GB" dirty="0" smtClean="0"/>
              <a:t>This includes collaborators who can assist you with different 	aspects of your project throughout the project lifecycle. </a:t>
            </a:r>
          </a:p>
          <a:p>
            <a:pPr>
              <a:buFont typeface="Wingdings" panose="05000000000000000000" pitchFamily="2" charset="2"/>
              <a:buChar char="q"/>
            </a:pPr>
            <a:r>
              <a:rPr lang="en-GB" dirty="0" smtClean="0"/>
              <a:t>This is not always apparent in the beginning, attempt to think forward, e.g., statisticians; knowledge mentors; project manager</a:t>
            </a:r>
          </a:p>
          <a:p>
            <a:pPr>
              <a:buFont typeface="Wingdings" panose="05000000000000000000" pitchFamily="2" charset="2"/>
              <a:buChar char="q"/>
            </a:pPr>
            <a:r>
              <a:rPr lang="en-GB" dirty="0" smtClean="0"/>
              <a:t>Think beyond your own institution, collaborative projects look good on grant applications in the future and may contribute an additional aspect to your work</a:t>
            </a:r>
          </a:p>
          <a:p>
            <a:pPr marL="0" indent="0">
              <a:buNone/>
            </a:pPr>
            <a:r>
              <a:rPr lang="en-GB" dirty="0" smtClean="0"/>
              <a:t> </a:t>
            </a:r>
            <a:endParaRPr lang="en-GB" dirty="0"/>
          </a:p>
        </p:txBody>
      </p:sp>
    </p:spTree>
    <p:extLst>
      <p:ext uri="{BB962C8B-B14F-4D97-AF65-F5344CB8AC3E}">
        <p14:creationId xmlns:p14="http://schemas.microsoft.com/office/powerpoint/2010/main" val="283763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Public Benefit</a:t>
            </a:r>
            <a:endParaRPr lang="en-GB" dirty="0"/>
          </a:p>
        </p:txBody>
      </p:sp>
      <p:sp>
        <p:nvSpPr>
          <p:cNvPr id="3" name="Content Placeholder 2"/>
          <p:cNvSpPr>
            <a:spLocks noGrp="1"/>
          </p:cNvSpPr>
          <p:nvPr>
            <p:ph idx="1"/>
          </p:nvPr>
        </p:nvSpPr>
        <p:spPr/>
        <p:txBody>
          <a:bodyPr/>
          <a:lstStyle/>
          <a:p>
            <a:r>
              <a:rPr lang="en-GB" dirty="0" smtClean="0"/>
              <a:t>Think about why you are doing this project and the benefits to the general public and wider audience.</a:t>
            </a:r>
          </a:p>
          <a:p>
            <a:pPr>
              <a:buFont typeface="Wingdings" panose="05000000000000000000" pitchFamily="2" charset="2"/>
              <a:buChar char="q"/>
            </a:pPr>
            <a:r>
              <a:rPr lang="en-GB" dirty="0" smtClean="0"/>
              <a:t>Start initially with the question in your mind ‘why am I doing this?’</a:t>
            </a:r>
          </a:p>
          <a:p>
            <a:pPr>
              <a:buFont typeface="Wingdings" panose="05000000000000000000" pitchFamily="2" charset="2"/>
              <a:buChar char="q"/>
            </a:pPr>
            <a:r>
              <a:rPr lang="en-GB" dirty="0" smtClean="0"/>
              <a:t>Who will this benefit?</a:t>
            </a:r>
          </a:p>
          <a:p>
            <a:pPr>
              <a:buFont typeface="Wingdings" panose="05000000000000000000" pitchFamily="2" charset="2"/>
              <a:buChar char="q"/>
            </a:pPr>
            <a:r>
              <a:rPr lang="en-GB" dirty="0" smtClean="0"/>
              <a:t>Why will it benefit them?</a:t>
            </a:r>
          </a:p>
          <a:p>
            <a:pPr>
              <a:buFont typeface="Wingdings" panose="05000000000000000000" pitchFamily="2" charset="2"/>
              <a:buChar char="q"/>
            </a:pPr>
            <a:r>
              <a:rPr lang="en-GB" dirty="0" smtClean="0"/>
              <a:t>How does it build on what is already known?</a:t>
            </a:r>
          </a:p>
          <a:p>
            <a:pPr>
              <a:buFont typeface="Wingdings" panose="05000000000000000000" pitchFamily="2" charset="2"/>
              <a:buChar char="q"/>
            </a:pPr>
            <a:r>
              <a:rPr lang="en-GB" dirty="0" smtClean="0"/>
              <a:t>Can it impact at policy level?</a:t>
            </a:r>
          </a:p>
          <a:p>
            <a:pPr>
              <a:buFont typeface="Wingdings" panose="05000000000000000000" pitchFamily="2" charset="2"/>
              <a:buChar char="q"/>
            </a:pPr>
            <a:r>
              <a:rPr lang="en-GB" dirty="0" smtClean="0"/>
              <a:t>Are there ways to engage the public in my research or research findings?</a:t>
            </a:r>
            <a:endParaRPr lang="en-GB" dirty="0"/>
          </a:p>
        </p:txBody>
      </p:sp>
    </p:spTree>
    <p:extLst>
      <p:ext uri="{BB962C8B-B14F-4D97-AF65-F5344CB8AC3E}">
        <p14:creationId xmlns:p14="http://schemas.microsoft.com/office/powerpoint/2010/main" val="2306930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Data Requested</a:t>
            </a:r>
            <a:endParaRPr lang="en-GB" dirty="0"/>
          </a:p>
        </p:txBody>
      </p:sp>
      <p:sp>
        <p:nvSpPr>
          <p:cNvPr id="3" name="Content Placeholder 2"/>
          <p:cNvSpPr>
            <a:spLocks noGrp="1"/>
          </p:cNvSpPr>
          <p:nvPr>
            <p:ph idx="1"/>
          </p:nvPr>
        </p:nvSpPr>
        <p:spPr>
          <a:xfrm>
            <a:off x="838200" y="1326524"/>
            <a:ext cx="10515600" cy="4850439"/>
          </a:xfrm>
        </p:spPr>
        <p:txBody>
          <a:bodyPr>
            <a:normAutofit fontScale="92500" lnSpcReduction="10000"/>
          </a:bodyPr>
          <a:lstStyle/>
          <a:p>
            <a:r>
              <a:rPr lang="en-GB" dirty="0" smtClean="0"/>
              <a:t>Be specific but not restrictive</a:t>
            </a:r>
          </a:p>
          <a:p>
            <a:pPr>
              <a:buFont typeface="Wingdings" panose="05000000000000000000" pitchFamily="2" charset="2"/>
              <a:buChar char="q"/>
            </a:pPr>
            <a:r>
              <a:rPr lang="en-GB" dirty="0" smtClean="0"/>
              <a:t>Try to avoid applying for ALL data, because 1. you risk having your application rejected 2. you will end up with more data than you know what to do with 3. thinking about what data you need focuses your question.</a:t>
            </a:r>
          </a:p>
          <a:p>
            <a:pPr>
              <a:buFont typeface="Wingdings" panose="05000000000000000000" pitchFamily="2" charset="2"/>
              <a:buChar char="q"/>
            </a:pPr>
            <a:r>
              <a:rPr lang="en-GB" dirty="0" smtClean="0"/>
              <a:t>Use the Data Discovery tools to identify the appropriate cohorts which will enable you to answer your research question.</a:t>
            </a:r>
          </a:p>
          <a:p>
            <a:pPr>
              <a:buFont typeface="Wingdings" panose="05000000000000000000" pitchFamily="2" charset="2"/>
              <a:buChar char="q"/>
            </a:pPr>
            <a:r>
              <a:rPr lang="en-GB" dirty="0" smtClean="0"/>
              <a:t>Use the Data Discovery tools to further identify the variables to guide data application. Use journal papers and online dictionaries where information is not detailed adequately, or contact a member of the DPUK team. </a:t>
            </a:r>
          </a:p>
          <a:p>
            <a:pPr>
              <a:buFont typeface="Wingdings" panose="05000000000000000000" pitchFamily="2" charset="2"/>
              <a:buChar char="q"/>
            </a:pPr>
            <a:r>
              <a:rPr lang="en-GB" dirty="0" smtClean="0"/>
              <a:t>Apply for appropriate data according to your research question, i.e., avoid applying for genetic data if you are not researching a genetic question. This will avoid the risk of having your proposal rejected on the grounds of discrediting you as a researcher. </a:t>
            </a:r>
            <a:endParaRPr lang="en-GB" dirty="0"/>
          </a:p>
        </p:txBody>
      </p:sp>
    </p:spTree>
    <p:extLst>
      <p:ext uri="{BB962C8B-B14F-4D97-AF65-F5344CB8AC3E}">
        <p14:creationId xmlns:p14="http://schemas.microsoft.com/office/powerpoint/2010/main" val="3030240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Scientific Context</a:t>
            </a:r>
            <a:endParaRPr lang="en-GB" dirty="0"/>
          </a:p>
        </p:txBody>
      </p:sp>
      <p:sp>
        <p:nvSpPr>
          <p:cNvPr id="3" name="Content Placeholder 2"/>
          <p:cNvSpPr>
            <a:spLocks noGrp="1"/>
          </p:cNvSpPr>
          <p:nvPr>
            <p:ph idx="1"/>
          </p:nvPr>
        </p:nvSpPr>
        <p:spPr>
          <a:xfrm>
            <a:off x="832834" y="1522972"/>
            <a:ext cx="10515600" cy="4351338"/>
          </a:xfrm>
        </p:spPr>
        <p:txBody>
          <a:bodyPr>
            <a:normAutofit lnSpcReduction="10000"/>
          </a:bodyPr>
          <a:lstStyle/>
          <a:p>
            <a:r>
              <a:rPr lang="en-GB" dirty="0" smtClean="0"/>
              <a:t>Study overview</a:t>
            </a:r>
          </a:p>
          <a:p>
            <a:pPr>
              <a:buFont typeface="Wingdings" panose="05000000000000000000" pitchFamily="2" charset="2"/>
              <a:buChar char="q"/>
            </a:pPr>
            <a:r>
              <a:rPr lang="en-GB" dirty="0" smtClean="0"/>
              <a:t>Summarize your proposal for a layperson to understand. </a:t>
            </a:r>
          </a:p>
          <a:p>
            <a:pPr>
              <a:buFont typeface="Wingdings" panose="05000000000000000000" pitchFamily="2" charset="2"/>
              <a:buChar char="q"/>
            </a:pPr>
            <a:r>
              <a:rPr lang="en-GB" dirty="0" smtClean="0"/>
              <a:t>Avoid the use of scientific or subject specific advanced terminology, if possible. </a:t>
            </a:r>
          </a:p>
          <a:p>
            <a:pPr>
              <a:buFont typeface="Wingdings" panose="05000000000000000000" pitchFamily="2" charset="2"/>
              <a:buChar char="q"/>
            </a:pPr>
            <a:r>
              <a:rPr lang="en-GB" dirty="0" smtClean="0"/>
              <a:t>Write out acronyms. </a:t>
            </a:r>
          </a:p>
          <a:p>
            <a:pPr>
              <a:buFont typeface="Wingdings" panose="05000000000000000000" pitchFamily="2" charset="2"/>
              <a:buChar char="q"/>
            </a:pPr>
            <a:r>
              <a:rPr lang="en-GB" dirty="0" smtClean="0"/>
              <a:t>As this is an overview, the use of references could be left for the scientific rationale section. </a:t>
            </a:r>
          </a:p>
          <a:p>
            <a:pPr>
              <a:buFont typeface="Wingdings" panose="05000000000000000000" pitchFamily="2" charset="2"/>
              <a:buChar char="q"/>
            </a:pPr>
            <a:r>
              <a:rPr lang="en-GB" dirty="0" smtClean="0"/>
              <a:t>Ask someone out of your subject area to read your study overview and see if they understand what your study is about…if they do not, you might need to rewrite this section. </a:t>
            </a:r>
            <a:endParaRPr lang="en-GB" dirty="0"/>
          </a:p>
        </p:txBody>
      </p:sp>
    </p:spTree>
    <p:extLst>
      <p:ext uri="{BB962C8B-B14F-4D97-AF65-F5344CB8AC3E}">
        <p14:creationId xmlns:p14="http://schemas.microsoft.com/office/powerpoint/2010/main" val="303169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Scientific Rationale</a:t>
            </a:r>
            <a:endParaRPr lang="en-GB" dirty="0"/>
          </a:p>
        </p:txBody>
      </p:sp>
      <p:sp>
        <p:nvSpPr>
          <p:cNvPr id="3" name="Content Placeholder 2"/>
          <p:cNvSpPr>
            <a:spLocks noGrp="1"/>
          </p:cNvSpPr>
          <p:nvPr>
            <p:ph idx="1"/>
          </p:nvPr>
        </p:nvSpPr>
        <p:spPr/>
        <p:txBody>
          <a:bodyPr/>
          <a:lstStyle/>
          <a:p>
            <a:r>
              <a:rPr lang="en-GB" dirty="0" smtClean="0"/>
              <a:t>Background to your proposal</a:t>
            </a:r>
          </a:p>
          <a:p>
            <a:pPr>
              <a:buFont typeface="Wingdings" panose="05000000000000000000" pitchFamily="2" charset="2"/>
              <a:buChar char="q"/>
            </a:pPr>
            <a:r>
              <a:rPr lang="en-GB" dirty="0" smtClean="0"/>
              <a:t>This is your literature review where it is expected that you will make use of references to justify your study. </a:t>
            </a:r>
          </a:p>
          <a:p>
            <a:pPr>
              <a:buFont typeface="Wingdings" panose="05000000000000000000" pitchFamily="2" charset="2"/>
              <a:buChar char="q"/>
            </a:pPr>
            <a:r>
              <a:rPr lang="en-GB" dirty="0" smtClean="0"/>
              <a:t>Here you could provide a brief background whilst also mentioning how your own work contributes to existing work. </a:t>
            </a:r>
          </a:p>
          <a:p>
            <a:pPr>
              <a:buFont typeface="Wingdings" panose="05000000000000000000" pitchFamily="2" charset="2"/>
              <a:buChar char="q"/>
            </a:pPr>
            <a:r>
              <a:rPr lang="en-GB" dirty="0" smtClean="0"/>
              <a:t>Use of scientific and technical terminology is acceptable but acronyms should be written out where they have not already been written out in previous sections. </a:t>
            </a:r>
          </a:p>
          <a:p>
            <a:pPr>
              <a:buFont typeface="Wingdings" panose="05000000000000000000" pitchFamily="2" charset="2"/>
              <a:buChar char="q"/>
            </a:pPr>
            <a:r>
              <a:rPr lang="en-GB" dirty="0" smtClean="0"/>
              <a:t>Finish the section with a clear objective, aim and research question. </a:t>
            </a:r>
          </a:p>
          <a:p>
            <a:pPr>
              <a:buFont typeface="Wingdings" panose="05000000000000000000" pitchFamily="2" charset="2"/>
              <a:buChar char="q"/>
            </a:pPr>
            <a:endParaRPr lang="en-GB" dirty="0"/>
          </a:p>
        </p:txBody>
      </p:sp>
    </p:spTree>
    <p:extLst>
      <p:ext uri="{BB962C8B-B14F-4D97-AF65-F5344CB8AC3E}">
        <p14:creationId xmlns:p14="http://schemas.microsoft.com/office/powerpoint/2010/main" val="2421739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Analysis Plan</a:t>
            </a:r>
            <a:endParaRPr lang="en-GB" dirty="0"/>
          </a:p>
        </p:txBody>
      </p:sp>
      <p:sp>
        <p:nvSpPr>
          <p:cNvPr id="3" name="Content Placeholder 2"/>
          <p:cNvSpPr>
            <a:spLocks noGrp="1"/>
          </p:cNvSpPr>
          <p:nvPr>
            <p:ph idx="1"/>
          </p:nvPr>
        </p:nvSpPr>
        <p:spPr>
          <a:xfrm>
            <a:off x="838200" y="1626002"/>
            <a:ext cx="10515600" cy="4351338"/>
          </a:xfrm>
        </p:spPr>
        <p:txBody>
          <a:bodyPr>
            <a:normAutofit fontScale="92500" lnSpcReduction="10000"/>
          </a:bodyPr>
          <a:lstStyle/>
          <a:p>
            <a:r>
              <a:rPr lang="en-GB" dirty="0" smtClean="0"/>
              <a:t>Appropriate to answer research question</a:t>
            </a:r>
          </a:p>
          <a:p>
            <a:pPr>
              <a:buFont typeface="Wingdings" panose="05000000000000000000" pitchFamily="2" charset="2"/>
              <a:buChar char="q"/>
            </a:pPr>
            <a:r>
              <a:rPr lang="en-GB" dirty="0" smtClean="0"/>
              <a:t>Extreme detail is not required</a:t>
            </a:r>
          </a:p>
          <a:p>
            <a:pPr>
              <a:buFont typeface="Wingdings" panose="05000000000000000000" pitchFamily="2" charset="2"/>
              <a:buChar char="q"/>
            </a:pPr>
            <a:r>
              <a:rPr lang="en-GB" dirty="0" smtClean="0"/>
              <a:t>A clear understanding of the required analyses is required, i.e., for a longitudinal research question, longitudinal statistical methodologies are expected. </a:t>
            </a:r>
          </a:p>
          <a:p>
            <a:pPr>
              <a:buFont typeface="Wingdings" panose="05000000000000000000" pitchFamily="2" charset="2"/>
              <a:buChar char="q"/>
            </a:pPr>
            <a:r>
              <a:rPr lang="en-GB" dirty="0" smtClean="0"/>
              <a:t>Display progression of analytical thought rather than a random list of statistical methodologies.</a:t>
            </a:r>
          </a:p>
          <a:p>
            <a:pPr>
              <a:buFont typeface="Wingdings" panose="05000000000000000000" pitchFamily="2" charset="2"/>
              <a:buChar char="q"/>
            </a:pPr>
            <a:r>
              <a:rPr lang="en-GB" dirty="0" smtClean="0"/>
              <a:t>Avoid stating the use of advanced statistical procedures that you know you have no intention using or have no experience with unless you are listing a statistician as a collaborator (in which case, state this somewhere in your proposal).  </a:t>
            </a:r>
            <a:endParaRPr lang="en-GB" dirty="0"/>
          </a:p>
        </p:txBody>
      </p:sp>
    </p:spTree>
    <p:extLst>
      <p:ext uri="{BB962C8B-B14F-4D97-AF65-F5344CB8AC3E}">
        <p14:creationId xmlns:p14="http://schemas.microsoft.com/office/powerpoint/2010/main" val="490532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Ethical approval</a:t>
            </a:r>
            <a:endParaRPr lang="en-GB" dirty="0"/>
          </a:p>
        </p:txBody>
      </p:sp>
      <p:sp>
        <p:nvSpPr>
          <p:cNvPr id="3" name="Content Placeholder 2"/>
          <p:cNvSpPr>
            <a:spLocks noGrp="1"/>
          </p:cNvSpPr>
          <p:nvPr>
            <p:ph idx="1"/>
          </p:nvPr>
        </p:nvSpPr>
        <p:spPr/>
        <p:txBody>
          <a:bodyPr/>
          <a:lstStyle/>
          <a:p>
            <a:r>
              <a:rPr lang="en-GB" dirty="0" smtClean="0"/>
              <a:t>Please do not leave blank</a:t>
            </a:r>
          </a:p>
          <a:p>
            <a:pPr>
              <a:buFont typeface="Wingdings" panose="05000000000000000000" pitchFamily="2" charset="2"/>
              <a:buChar char="q"/>
            </a:pPr>
            <a:r>
              <a:rPr lang="en-GB" dirty="0" smtClean="0"/>
              <a:t>Your application will be returned if you leave this section blank</a:t>
            </a:r>
          </a:p>
          <a:p>
            <a:pPr>
              <a:buFont typeface="Wingdings" panose="05000000000000000000" pitchFamily="2" charset="2"/>
              <a:buChar char="q"/>
            </a:pPr>
            <a:r>
              <a:rPr lang="en-GB" dirty="0" smtClean="0"/>
              <a:t>Ethical approval is already in place for primary cohort data collection, you are applying to conduct secondary data analysis on these data, therefore, it is good to state this and display awareness of ethical procedures. </a:t>
            </a:r>
          </a:p>
          <a:p>
            <a:pPr>
              <a:buFont typeface="Wingdings" panose="05000000000000000000" pitchFamily="2" charset="2"/>
              <a:buChar char="q"/>
            </a:pPr>
            <a:r>
              <a:rPr lang="en-GB" dirty="0" smtClean="0"/>
              <a:t>If you are applying for </a:t>
            </a:r>
            <a:r>
              <a:rPr lang="en-GB" dirty="0" err="1" smtClean="0"/>
              <a:t>recontact</a:t>
            </a:r>
            <a:r>
              <a:rPr lang="en-GB" dirty="0" smtClean="0"/>
              <a:t> studies, additional ethical procedures will apply, please see our </a:t>
            </a:r>
            <a:r>
              <a:rPr lang="en-GB" dirty="0" err="1" smtClean="0"/>
              <a:t>recontact</a:t>
            </a:r>
            <a:r>
              <a:rPr lang="en-GB" dirty="0" smtClean="0"/>
              <a:t> policy. </a:t>
            </a:r>
            <a:endParaRPr lang="en-GB" dirty="0"/>
          </a:p>
        </p:txBody>
      </p:sp>
    </p:spTree>
    <p:extLst>
      <p:ext uri="{BB962C8B-B14F-4D97-AF65-F5344CB8AC3E}">
        <p14:creationId xmlns:p14="http://schemas.microsoft.com/office/powerpoint/2010/main" val="154731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Keywords</a:t>
            </a:r>
            <a:endParaRPr lang="en-GB" dirty="0"/>
          </a:p>
        </p:txBody>
      </p:sp>
      <p:sp>
        <p:nvSpPr>
          <p:cNvPr id="3" name="Content Placeholder 2"/>
          <p:cNvSpPr>
            <a:spLocks noGrp="1"/>
          </p:cNvSpPr>
          <p:nvPr>
            <p:ph idx="1"/>
          </p:nvPr>
        </p:nvSpPr>
        <p:spPr/>
        <p:txBody>
          <a:bodyPr/>
          <a:lstStyle/>
          <a:p>
            <a:r>
              <a:rPr lang="en-GB" dirty="0" smtClean="0"/>
              <a:t>Please do not leave this blank</a:t>
            </a:r>
          </a:p>
          <a:p>
            <a:pPr>
              <a:buFont typeface="Wingdings" panose="05000000000000000000" pitchFamily="2" charset="2"/>
              <a:buChar char="q"/>
            </a:pPr>
            <a:r>
              <a:rPr lang="en-GB" dirty="0" smtClean="0"/>
              <a:t>Decide on keywords which define your research.</a:t>
            </a:r>
          </a:p>
          <a:p>
            <a:pPr>
              <a:buFont typeface="Wingdings" panose="05000000000000000000" pitchFamily="2" charset="2"/>
              <a:buChar char="q"/>
            </a:pPr>
            <a:r>
              <a:rPr lang="en-GB" dirty="0" smtClean="0"/>
              <a:t>These will be utilised to guide researchers to search across proposals in later development of our visibility tools. </a:t>
            </a:r>
          </a:p>
          <a:p>
            <a:pPr>
              <a:buFont typeface="Wingdings" panose="05000000000000000000" pitchFamily="2" charset="2"/>
              <a:buChar char="q"/>
            </a:pPr>
            <a:r>
              <a:rPr lang="en-GB" dirty="0" smtClean="0"/>
              <a:t>This is good practice as this is required in all grant proposals. </a:t>
            </a:r>
          </a:p>
          <a:p>
            <a:pPr>
              <a:buFont typeface="Wingdings" panose="05000000000000000000" pitchFamily="2" charset="2"/>
              <a:buChar char="q"/>
            </a:pPr>
            <a:r>
              <a:rPr lang="en-GB" dirty="0" smtClean="0"/>
              <a:t>This is required for all publications. </a:t>
            </a:r>
          </a:p>
          <a:p>
            <a:pPr>
              <a:buFont typeface="Wingdings" panose="05000000000000000000" pitchFamily="2" charset="2"/>
              <a:buChar char="q"/>
            </a:pPr>
            <a:r>
              <a:rPr lang="en-GB" dirty="0" smtClean="0"/>
              <a:t>Most cohort owners will appreciate this. </a:t>
            </a:r>
            <a:endParaRPr lang="en-GB" dirty="0"/>
          </a:p>
        </p:txBody>
      </p:sp>
    </p:spTree>
    <p:extLst>
      <p:ext uri="{BB962C8B-B14F-4D97-AF65-F5344CB8AC3E}">
        <p14:creationId xmlns:p14="http://schemas.microsoft.com/office/powerpoint/2010/main" val="3348351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977</TotalTime>
  <Words>730</Words>
  <Application>Microsoft Office PowerPoint</Application>
  <PresentationFormat>Widescreen</PresentationFormat>
  <Paragraphs>58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Writing a good proposal</vt:lpstr>
      <vt:lpstr>Applicants</vt:lpstr>
      <vt:lpstr>Public Benefit</vt:lpstr>
      <vt:lpstr>Data Requested</vt:lpstr>
      <vt:lpstr>Scientific Context</vt:lpstr>
      <vt:lpstr>Scientific Rationale</vt:lpstr>
      <vt:lpstr>Analysis Plan</vt:lpstr>
      <vt:lpstr>Ethical approval</vt:lpstr>
      <vt:lpstr>Keywords</vt:lpstr>
      <vt:lpstr>Fail-fast criteria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Bauermeister</dc:creator>
  <cp:lastModifiedBy>Sarah Bauermeister</cp:lastModifiedBy>
  <cp:revision>13</cp:revision>
  <dcterms:created xsi:type="dcterms:W3CDTF">2018-12-10T16:12:20Z</dcterms:created>
  <dcterms:modified xsi:type="dcterms:W3CDTF">2018-12-14T14:31:58Z</dcterms:modified>
</cp:coreProperties>
</file>